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Changa One"/>
      <p:regular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ChangaOne-italic.fntdata"/><Relationship Id="rId14" Type="http://schemas.openxmlformats.org/officeDocument/2006/relationships/slide" Target="slides/slide9.xml"/><Relationship Id="rId36" Type="http://schemas.openxmlformats.org/officeDocument/2006/relationships/font" Target="fonts/Changa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b54acd2e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b54acd2e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35cc4151d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f35cc4151d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1E5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Précision species/genus : parler en point (ou différence) chiffre peut surprendre, mais c’est en réalité bien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1E5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D1E51"/>
                </a:solidFill>
                <a:latin typeface="Roboto"/>
                <a:ea typeface="Roboto"/>
                <a:cs typeface="Roboto"/>
                <a:sym typeface="Roboto"/>
              </a:rPr>
              <a:t>Lr on plateau :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Genus :  trop vaste et difficile à généraliser (trop de species différentes)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35cc4151d_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35cc4151d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Agaricales\Hydnangiaceae\Laccaria\Laccaria fraterna : champignon non entrainé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Trompé mais pas sur tronc d’arbre, confusion visuelle humaine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pas élevé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Valeur seuil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35cc4151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f35cc4151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35cc4151d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35cc4151d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35cc4151d_6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35cc4151d_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35cc4151d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f35cc4151d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35cc4151d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f35cc4151d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Conversion en un dataset : suite de tenseurs (mélangeant image et label), shuffle, séparation labels / images,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Prefetch : maitre d’oeuvre qui s’assure que le gpu ne manque pas de batch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35cc4151d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35cc4151d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64 espèces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64 genres incluant 3410 espèces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64 species x 4000 : 256k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64 genus x 8000 : 512k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Entrainement avec IDG, Sans IDG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Troismodèles : ResNet VGG16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35cc4151d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f35cc4151d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35cc4151d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35cc4151d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f35cc4151d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f35cc4151d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9b1d2e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9b1d2e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9b1d2e1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f9b1d2e1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35cc4151d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35cc4151d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95675d5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95675d5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95675d5a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f95675d5a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35cc4151d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35cc4151d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95675d5a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95675d5a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35cc4151d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f35cc4151d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10000 - 15000 : 10 et 20 genus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5000 - 10000 : 30 genus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Beaucoup de species avec peu de photos : 110 avec 1000-2000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 species avec 2000-3000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species avec 3000-4000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35cc4151d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35cc4151d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imagedatagenerator : augmenter pour éviter l’overfit, réel besoin sur les données de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 est son utilité : graphiques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Explication : </a:t>
            </a:r>
            <a:r>
              <a:rPr lang="en">
                <a:solidFill>
                  <a:srgbClr val="0D1E51"/>
                </a:solidFill>
              </a:rPr>
              <a:t>Photos prises par les utilisateur (angle, cadre, luminosité, couleur)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Problème : temps x 2-3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916751">
            <a:off x="-842020" y="3775730"/>
            <a:ext cx="3433445" cy="231884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9402940">
            <a:off x="-1190044" y="426770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81695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-7802241">
            <a:off x="7396078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391490">
            <a:off x="8874700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-1916352">
            <a:off x="6920140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 rot="8758962">
            <a:off x="5355573" y="-2263269"/>
            <a:ext cx="3433549" cy="231887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391490">
            <a:off x="7124220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1391490">
            <a:off x="7326950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1391490">
            <a:off x="1140425" y="3979144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flipH="1" rot="-1408323">
            <a:off x="8330315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 rot="-7942126">
            <a:off x="709244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Description" id="22" name="Google Shape;22;p2" title="TITRE"/>
          <p:cNvSpPr txBox="1"/>
          <p:nvPr>
            <p:ph type="title"/>
          </p:nvPr>
        </p:nvSpPr>
        <p:spPr>
          <a:xfrm>
            <a:off x="646675" y="796975"/>
            <a:ext cx="32292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None/>
              <a:defRPr b="1"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descr="Description" id="23" name="Google Shape;23;p2" title="TITRE"/>
          <p:cNvSpPr txBox="1"/>
          <p:nvPr>
            <p:ph idx="2" type="title"/>
          </p:nvPr>
        </p:nvSpPr>
        <p:spPr>
          <a:xfrm>
            <a:off x="646675" y="2183225"/>
            <a:ext cx="32292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None/>
              <a:defRPr sz="1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4" name="Google Shape;2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>
            <p:ph type="title"/>
          </p:nvPr>
        </p:nvSpPr>
        <p:spPr>
          <a:xfrm>
            <a:off x="1571725" y="305500"/>
            <a:ext cx="5343300" cy="8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11"/>
          <p:cNvSpPr txBox="1"/>
          <p:nvPr>
            <p:ph idx="1" type="subTitle"/>
          </p:nvPr>
        </p:nvSpPr>
        <p:spPr>
          <a:xfrm>
            <a:off x="1571725" y="1923013"/>
            <a:ext cx="39060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Montserrat"/>
              <a:buNone/>
              <a:defRPr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" name="Google Shape;134;p11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 flipH="1">
            <a:off x="7923372" y="3150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 flipH="1" rot="9402940">
            <a:off x="-314819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 rot="8696747">
            <a:off x="7546554" y="375218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 rot="8696747">
            <a:off x="7566809" y="91286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 rot="-3003405">
            <a:off x="432609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 rot="-3003405">
            <a:off x="676533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 flipH="1">
            <a:off x="5488672" y="4603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 rot="8696747">
            <a:off x="7672128" y="46947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 rot="8696747">
            <a:off x="7740054" y="44222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 flipH="1" rot="9402940">
            <a:off x="-727619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5AF1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 flipH="1">
            <a:off x="6488347" y="49549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1523503" y="-232939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/>
          <p:nvPr>
            <p:ph type="title"/>
          </p:nvPr>
        </p:nvSpPr>
        <p:spPr>
          <a:xfrm>
            <a:off x="720000" y="445025"/>
            <a:ext cx="56808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2"/>
          <p:cNvSpPr/>
          <p:nvPr/>
        </p:nvSpPr>
        <p:spPr>
          <a:xfrm rot="8928436">
            <a:off x="-2481731" y="3868963"/>
            <a:ext cx="3711453" cy="2133524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"/>
          <p:cNvSpPr/>
          <p:nvPr/>
        </p:nvSpPr>
        <p:spPr>
          <a:xfrm flipH="1" rot="6059817">
            <a:off x="-2249875" y="3482786"/>
            <a:ext cx="3384893" cy="2905873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"/>
          <p:cNvSpPr/>
          <p:nvPr/>
        </p:nvSpPr>
        <p:spPr>
          <a:xfrm flipH="1">
            <a:off x="7017" y="1687211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538" y="454892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2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idx="1" type="subTitle"/>
          </p:nvPr>
        </p:nvSpPr>
        <p:spPr>
          <a:xfrm>
            <a:off x="2441700" y="3001200"/>
            <a:ext cx="42606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13"/>
          <p:cNvSpPr/>
          <p:nvPr/>
        </p:nvSpPr>
        <p:spPr>
          <a:xfrm flipH="1">
            <a:off x="7923372" y="32956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 flipH="1">
            <a:off x="5488672" y="43938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 rot="8696747">
            <a:off x="7672128" y="4485156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 rot="8696747">
            <a:off x="7740054" y="4212668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6488347" y="474535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 flipH="1" rot="10800000">
            <a:off x="-2202398" y="-1059203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 flipH="1" rot="10800000">
            <a:off x="232302" y="-2157403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 rot="-2103253">
            <a:off x="1305807" y="54746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 rot="-2103253">
            <a:off x="1204693" y="7685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 flipH="1" rot="10800000">
            <a:off x="-767373" y="-250887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/>
          <p:nvPr/>
        </p:nvSpPr>
        <p:spPr>
          <a:xfrm>
            <a:off x="6969726" y="3214095"/>
            <a:ext cx="860134" cy="558476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4"/>
          <p:cNvSpPr/>
          <p:nvPr/>
        </p:nvSpPr>
        <p:spPr>
          <a:xfrm rot="2472471">
            <a:off x="4154935" y="3206291"/>
            <a:ext cx="884135" cy="574059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1357697" y="3206987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6969726" y="1436845"/>
            <a:ext cx="860134" cy="558476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4"/>
          <p:cNvSpPr/>
          <p:nvPr/>
        </p:nvSpPr>
        <p:spPr>
          <a:xfrm rot="2472471">
            <a:off x="4154935" y="1429041"/>
            <a:ext cx="884135" cy="574059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1342272" y="1429737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506579" y="1639625"/>
            <a:ext cx="2484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1465428" y="3253575"/>
            <a:ext cx="2432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4313675" y="3283725"/>
            <a:ext cx="2382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4334750" y="1491825"/>
            <a:ext cx="22914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7077750" y="1507325"/>
            <a:ext cx="2244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7087675" y="3283725"/>
            <a:ext cx="2361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14"/>
          <p:cNvSpPr txBox="1"/>
          <p:nvPr>
            <p:ph type="title"/>
          </p:nvPr>
        </p:nvSpPr>
        <p:spPr>
          <a:xfrm>
            <a:off x="463825" y="275525"/>
            <a:ext cx="7719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2" name="Google Shape;1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/>
          <p:nvPr/>
        </p:nvSpPr>
        <p:spPr>
          <a:xfrm>
            <a:off x="22100" y="1042850"/>
            <a:ext cx="9054150" cy="733375"/>
          </a:xfrm>
          <a:custGeom>
            <a:rect b="b" l="l" r="r" t="t"/>
            <a:pathLst>
              <a:path extrusionOk="0" h="29335" w="362166">
                <a:moveTo>
                  <a:pt x="0" y="27220"/>
                </a:moveTo>
                <a:cubicBezTo>
                  <a:pt x="9692" y="27279"/>
                  <a:pt x="38767" y="31668"/>
                  <a:pt x="58151" y="27573"/>
                </a:cubicBezTo>
                <a:cubicBezTo>
                  <a:pt x="77535" y="23478"/>
                  <a:pt x="97891" y="3682"/>
                  <a:pt x="116303" y="2651"/>
                </a:cubicBezTo>
                <a:cubicBezTo>
                  <a:pt x="134715" y="1620"/>
                  <a:pt x="148796" y="21682"/>
                  <a:pt x="168622" y="21387"/>
                </a:cubicBezTo>
                <a:cubicBezTo>
                  <a:pt x="188448" y="21092"/>
                  <a:pt x="215520" y="736"/>
                  <a:pt x="235257" y="883"/>
                </a:cubicBezTo>
                <a:cubicBezTo>
                  <a:pt x="254994" y="1030"/>
                  <a:pt x="265895" y="22417"/>
                  <a:pt x="287046" y="22270"/>
                </a:cubicBezTo>
                <a:cubicBezTo>
                  <a:pt x="308198" y="22123"/>
                  <a:pt x="349646" y="3712"/>
                  <a:pt x="36216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84" name="Google Shape;184;p14"/>
          <p:cNvCxnSpPr/>
          <p:nvPr/>
        </p:nvCxnSpPr>
        <p:spPr>
          <a:xfrm>
            <a:off x="79550" y="1648225"/>
            <a:ext cx="406500" cy="3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4"/>
          <p:cNvCxnSpPr/>
          <p:nvPr/>
        </p:nvCxnSpPr>
        <p:spPr>
          <a:xfrm flipH="1" rot="10800000">
            <a:off x="8713900" y="1016325"/>
            <a:ext cx="304800" cy="1149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14"/>
          <p:cNvSpPr/>
          <p:nvPr/>
        </p:nvSpPr>
        <p:spPr>
          <a:xfrm>
            <a:off x="39775" y="2898704"/>
            <a:ext cx="7277775" cy="654900"/>
          </a:xfrm>
          <a:custGeom>
            <a:rect b="b" l="l" r="r" t="t"/>
            <a:pathLst>
              <a:path extrusionOk="0" h="26196" w="291111">
                <a:moveTo>
                  <a:pt x="0" y="20151"/>
                </a:moveTo>
                <a:cubicBezTo>
                  <a:pt x="9545" y="21064"/>
                  <a:pt x="35469" y="28135"/>
                  <a:pt x="57268" y="25631"/>
                </a:cubicBezTo>
                <a:cubicBezTo>
                  <a:pt x="79068" y="23127"/>
                  <a:pt x="111354" y="6100"/>
                  <a:pt x="130797" y="5128"/>
                </a:cubicBezTo>
                <a:cubicBezTo>
                  <a:pt x="150240" y="4156"/>
                  <a:pt x="156750" y="20652"/>
                  <a:pt x="173924" y="19798"/>
                </a:cubicBezTo>
                <a:cubicBezTo>
                  <a:pt x="191098" y="18944"/>
                  <a:pt x="214312" y="-27"/>
                  <a:pt x="233843" y="2"/>
                </a:cubicBezTo>
                <a:cubicBezTo>
                  <a:pt x="253374" y="32"/>
                  <a:pt x="281566" y="16646"/>
                  <a:pt x="291111" y="199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187" name="Google Shape;187;p14"/>
          <p:cNvCxnSpPr/>
          <p:nvPr/>
        </p:nvCxnSpPr>
        <p:spPr>
          <a:xfrm>
            <a:off x="61875" y="3340625"/>
            <a:ext cx="278400" cy="48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14"/>
          <p:cNvSpPr txBox="1"/>
          <p:nvPr/>
        </p:nvSpPr>
        <p:spPr>
          <a:xfrm>
            <a:off x="22100" y="1255625"/>
            <a:ext cx="121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Dataframe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2478950" y="888175"/>
            <a:ext cx="76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14"/>
          <p:cNvSpPr txBox="1"/>
          <p:nvPr/>
        </p:nvSpPr>
        <p:spPr>
          <a:xfrm>
            <a:off x="5056000" y="841725"/>
            <a:ext cx="76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4"/>
          <p:cNvSpPr txBox="1"/>
          <p:nvPr/>
        </p:nvSpPr>
        <p:spPr>
          <a:xfrm>
            <a:off x="212000" y="3128400"/>
            <a:ext cx="76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3028925" y="3219950"/>
            <a:ext cx="76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5536575" y="2986150"/>
            <a:ext cx="76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type="title"/>
          </p:nvPr>
        </p:nvSpPr>
        <p:spPr>
          <a:xfrm>
            <a:off x="4356900" y="2772613"/>
            <a:ext cx="38061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16"/>
          <p:cNvSpPr txBox="1"/>
          <p:nvPr>
            <p:ph idx="1" type="subTitle"/>
          </p:nvPr>
        </p:nvSpPr>
        <p:spPr>
          <a:xfrm>
            <a:off x="2696175" y="1214400"/>
            <a:ext cx="5461500" cy="14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2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9" name="Google Shape;199;p16"/>
          <p:cNvSpPr/>
          <p:nvPr/>
        </p:nvSpPr>
        <p:spPr>
          <a:xfrm>
            <a:off x="-2304807" y="-1455512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 rot="-8696747">
            <a:off x="1183384" y="4030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 flipH="1" rot="-8696747">
            <a:off x="1196317" y="11916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>
            <a:off x="-1314845" y="36925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/>
          <p:nvPr/>
        </p:nvSpPr>
        <p:spPr>
          <a:xfrm>
            <a:off x="-2233145" y="4709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 rot="7413608">
            <a:off x="-2233131" y="-1368798"/>
            <a:ext cx="3384846" cy="2905832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5AF1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 flipH="1" rot="-1397060">
            <a:off x="7227010" y="468236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 rot="7796595">
            <a:off x="7963656" y="4742429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/>
          <p:nvPr/>
        </p:nvSpPr>
        <p:spPr>
          <a:xfrm rot="7796595">
            <a:off x="7752918" y="48940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 flipH="1" rot="-1397060">
            <a:off x="7639810" y="4457788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 rot="10800000">
            <a:off x="6029617" y="4915104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/>
          <p:nvPr>
            <p:ph type="title"/>
          </p:nvPr>
        </p:nvSpPr>
        <p:spPr>
          <a:xfrm>
            <a:off x="720000" y="445025"/>
            <a:ext cx="60429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1" type="subTitle"/>
          </p:nvPr>
        </p:nvSpPr>
        <p:spPr>
          <a:xfrm>
            <a:off x="720000" y="1723075"/>
            <a:ext cx="4189800" cy="20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Google Shape;218;p17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-1442545" y="453922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 flipH="1" rot="-8696747">
            <a:off x="450673" y="4308594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"/>
          <p:cNvSpPr/>
          <p:nvPr/>
        </p:nvSpPr>
        <p:spPr>
          <a:xfrm flipH="1" rot="-8696747">
            <a:off x="169334" y="42828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>
            <a:off x="-2233145" y="4709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/>
          <p:nvPr/>
        </p:nvSpPr>
        <p:spPr>
          <a:xfrm flipH="1">
            <a:off x="7923372" y="3150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 flipH="1">
            <a:off x="5488672" y="4603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 rot="8696747">
            <a:off x="7672128" y="46947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 rot="8696747">
            <a:off x="7740054" y="44222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 flipH="1">
            <a:off x="6488347" y="49549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>
            <a:off x="8994028" y="292868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 flipH="1">
            <a:off x="8681197" y="343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idx="1" type="subTitle"/>
          </p:nvPr>
        </p:nvSpPr>
        <p:spPr>
          <a:xfrm>
            <a:off x="932100" y="2336675"/>
            <a:ext cx="1897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6" name="Google Shape;236;p18"/>
          <p:cNvSpPr txBox="1"/>
          <p:nvPr>
            <p:ph idx="2" type="subTitle"/>
          </p:nvPr>
        </p:nvSpPr>
        <p:spPr>
          <a:xfrm>
            <a:off x="932100" y="3080300"/>
            <a:ext cx="1897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3" type="subTitle"/>
          </p:nvPr>
        </p:nvSpPr>
        <p:spPr>
          <a:xfrm>
            <a:off x="3623100" y="2336675"/>
            <a:ext cx="1897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8" name="Google Shape;238;p18"/>
          <p:cNvSpPr txBox="1"/>
          <p:nvPr>
            <p:ph idx="4" type="subTitle"/>
          </p:nvPr>
        </p:nvSpPr>
        <p:spPr>
          <a:xfrm>
            <a:off x="3623100" y="3080300"/>
            <a:ext cx="1897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5" type="subTitle"/>
          </p:nvPr>
        </p:nvSpPr>
        <p:spPr>
          <a:xfrm>
            <a:off x="6314100" y="2336675"/>
            <a:ext cx="1897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0" name="Google Shape;240;p18"/>
          <p:cNvSpPr txBox="1"/>
          <p:nvPr>
            <p:ph idx="6" type="subTitle"/>
          </p:nvPr>
        </p:nvSpPr>
        <p:spPr>
          <a:xfrm>
            <a:off x="6314100" y="3080300"/>
            <a:ext cx="1897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type="title"/>
          </p:nvPr>
        </p:nvSpPr>
        <p:spPr>
          <a:xfrm>
            <a:off x="7200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18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8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 flipH="1" rot="7337629">
            <a:off x="8016390" y="969658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 rot="-8760026">
            <a:off x="8083546" y="446521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18"/>
          <p:cNvSpPr/>
          <p:nvPr/>
        </p:nvSpPr>
        <p:spPr>
          <a:xfrm flipH="1" rot="-8100000">
            <a:off x="7243875" y="4804286"/>
            <a:ext cx="3384647" cy="29056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/>
          <p:nvPr/>
        </p:nvSpPr>
        <p:spPr>
          <a:xfrm>
            <a:off x="6972427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 flipH="1" rot="-7802241">
            <a:off x="7490547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 rot="1391490">
            <a:off x="8969169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 flipH="1" rot="-1916352">
            <a:off x="6805509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 rot="1391490">
            <a:off x="7218689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 rot="1391490">
            <a:off x="7421419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 flipH="1" rot="-1408323">
            <a:off x="8258884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 flipH="1" rot="-7942126">
            <a:off x="7186912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 rot="1391490">
            <a:off x="7142489" y="4703424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 rot="10800000">
            <a:off x="2043748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 flipH="1" rot="2997759">
            <a:off x="-828003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 rot="-9408510">
            <a:off x="47003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 flipH="1" rot="8883648">
            <a:off x="-109482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 rot="-9408510">
            <a:off x="1764297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 rot="-9408510">
            <a:off x="1594753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 rot="2524982">
            <a:off x="-2215607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 flipH="1" rot="9391677">
            <a:off x="-2499581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 flipH="1" rot="2857874">
            <a:off x="-524263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 rot="-9408510">
            <a:off x="1840497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9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type="title"/>
          </p:nvPr>
        </p:nvSpPr>
        <p:spPr>
          <a:xfrm>
            <a:off x="720025" y="360275"/>
            <a:ext cx="66684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20"/>
          <p:cNvSpPr txBox="1"/>
          <p:nvPr>
            <p:ph idx="1" type="subTitle"/>
          </p:nvPr>
        </p:nvSpPr>
        <p:spPr>
          <a:xfrm>
            <a:off x="1489525" y="1704325"/>
            <a:ext cx="208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5" name="Google Shape;275;p20"/>
          <p:cNvSpPr txBox="1"/>
          <p:nvPr>
            <p:ph idx="2" type="subTitle"/>
          </p:nvPr>
        </p:nvSpPr>
        <p:spPr>
          <a:xfrm>
            <a:off x="1489525" y="2403374"/>
            <a:ext cx="2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6" name="Google Shape;276;p20"/>
          <p:cNvSpPr txBox="1"/>
          <p:nvPr>
            <p:ph idx="3" type="subTitle"/>
          </p:nvPr>
        </p:nvSpPr>
        <p:spPr>
          <a:xfrm>
            <a:off x="5456199" y="1704325"/>
            <a:ext cx="208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7" name="Google Shape;277;p20"/>
          <p:cNvSpPr txBox="1"/>
          <p:nvPr>
            <p:ph idx="4" type="subTitle"/>
          </p:nvPr>
        </p:nvSpPr>
        <p:spPr>
          <a:xfrm>
            <a:off x="5456199" y="2403374"/>
            <a:ext cx="2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" name="Google Shape;278;p20"/>
          <p:cNvSpPr txBox="1"/>
          <p:nvPr>
            <p:ph idx="5" type="subTitle"/>
          </p:nvPr>
        </p:nvSpPr>
        <p:spPr>
          <a:xfrm>
            <a:off x="1489525" y="3130576"/>
            <a:ext cx="208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9" name="Google Shape;279;p20"/>
          <p:cNvSpPr txBox="1"/>
          <p:nvPr>
            <p:ph idx="6" type="subTitle"/>
          </p:nvPr>
        </p:nvSpPr>
        <p:spPr>
          <a:xfrm>
            <a:off x="1489525" y="3829074"/>
            <a:ext cx="2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0" name="Google Shape;280;p20"/>
          <p:cNvSpPr txBox="1"/>
          <p:nvPr>
            <p:ph idx="7" type="subTitle"/>
          </p:nvPr>
        </p:nvSpPr>
        <p:spPr>
          <a:xfrm>
            <a:off x="5456199" y="3130576"/>
            <a:ext cx="208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1" name="Google Shape;281;p20"/>
          <p:cNvSpPr txBox="1"/>
          <p:nvPr>
            <p:ph idx="8" type="subTitle"/>
          </p:nvPr>
        </p:nvSpPr>
        <p:spPr>
          <a:xfrm>
            <a:off x="5456199" y="3829074"/>
            <a:ext cx="2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2" name="Google Shape;282;p20"/>
          <p:cNvSpPr/>
          <p:nvPr/>
        </p:nvSpPr>
        <p:spPr>
          <a:xfrm rot="-8760026">
            <a:off x="72810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0"/>
          <p:cNvSpPr/>
          <p:nvPr/>
        </p:nvSpPr>
        <p:spPr>
          <a:xfrm flipH="1" rot="3646459">
            <a:off x="85919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"/>
          <p:cNvSpPr/>
          <p:nvPr/>
        </p:nvSpPr>
        <p:spPr>
          <a:xfrm flipH="1" rot="3646459">
            <a:off x="84085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 rot="-8760026">
            <a:off x="76449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 flipH="1" rot="9881543">
            <a:off x="8716942" y="1008319"/>
            <a:ext cx="3384603" cy="290562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/>
          <p:nvPr/>
        </p:nvSpPr>
        <p:spPr>
          <a:xfrm rot="-3474893">
            <a:off x="7906522" y="3863618"/>
            <a:ext cx="2481604" cy="167599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"/>
          <p:cNvSpPr/>
          <p:nvPr/>
        </p:nvSpPr>
        <p:spPr>
          <a:xfrm flipH="1" rot="9408510">
            <a:off x="89691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 flipH="1" rot="9408510">
            <a:off x="7710594" y="4924912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 rot="-2857874">
            <a:off x="76028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 flipH="1" rot="1916751">
            <a:off x="-842020" y="3775730"/>
            <a:ext cx="3433445" cy="231884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 rot="9402940">
            <a:off x="-1190044" y="426770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281695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 rot="-7802241">
            <a:off x="7396078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1391490">
            <a:off x="8874700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flipH="1" rot="-1916352">
            <a:off x="6920140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flipH="1" rot="8758962">
            <a:off x="5355573" y="-2263269"/>
            <a:ext cx="3433549" cy="231887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1391490">
            <a:off x="7124220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 rot="1391490">
            <a:off x="7326950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1391490">
            <a:off x="1140425" y="3979144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flipH="1" rot="-1408323">
            <a:off x="8330315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 flipH="1" rot="-7942126">
            <a:off x="709244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364200" y="2781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0" name="Google Shape;4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2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_1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/>
          <p:nvPr/>
        </p:nvSpPr>
        <p:spPr>
          <a:xfrm rot="-8760026">
            <a:off x="72810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2"/>
          <p:cNvSpPr/>
          <p:nvPr/>
        </p:nvSpPr>
        <p:spPr>
          <a:xfrm flipH="1" rot="3646459">
            <a:off x="85919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"/>
          <p:cNvSpPr/>
          <p:nvPr/>
        </p:nvSpPr>
        <p:spPr>
          <a:xfrm flipH="1" rot="3646459">
            <a:off x="84085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/>
          <p:nvPr/>
        </p:nvSpPr>
        <p:spPr>
          <a:xfrm rot="-8760026">
            <a:off x="76449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/>
          <p:nvPr/>
        </p:nvSpPr>
        <p:spPr>
          <a:xfrm flipH="1" rot="642923">
            <a:off x="7316985" y="-163275"/>
            <a:ext cx="460650" cy="46072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 flipH="1" rot="-8100000">
            <a:off x="8136700" y="1591011"/>
            <a:ext cx="3384647" cy="29056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 rot="-8760026">
            <a:off x="7949546" y="371401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2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_1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/>
          <p:nvPr/>
        </p:nvSpPr>
        <p:spPr>
          <a:xfrm rot="-10467117">
            <a:off x="6134423" y="-1017937"/>
            <a:ext cx="3515970" cy="2374497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 rot="-10467040">
            <a:off x="6736953" y="-680998"/>
            <a:ext cx="3278222" cy="221392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 txBox="1"/>
          <p:nvPr>
            <p:ph type="title"/>
          </p:nvPr>
        </p:nvSpPr>
        <p:spPr>
          <a:xfrm>
            <a:off x="720000" y="445025"/>
            <a:ext cx="51000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9" name="Google Shape;319;p23"/>
          <p:cNvSpPr/>
          <p:nvPr/>
        </p:nvSpPr>
        <p:spPr>
          <a:xfrm rot="-7693956">
            <a:off x="8203000" y="1832061"/>
            <a:ext cx="3384871" cy="290585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 flipH="1" rot="4718559">
            <a:off x="8681400" y="1221170"/>
            <a:ext cx="3384914" cy="290589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 flipH="1" rot="8623328">
            <a:off x="8527330" y="1765467"/>
            <a:ext cx="161106" cy="161106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"/>
          <p:cNvSpPr/>
          <p:nvPr/>
        </p:nvSpPr>
        <p:spPr>
          <a:xfrm flipH="1" rot="8623328">
            <a:off x="8684151" y="1572352"/>
            <a:ext cx="127918" cy="109708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"/>
          <p:cNvSpPr/>
          <p:nvPr/>
        </p:nvSpPr>
        <p:spPr>
          <a:xfrm flipH="1" rot="8729222">
            <a:off x="8585271" y="4052821"/>
            <a:ext cx="460647" cy="460726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type="title"/>
          </p:nvPr>
        </p:nvSpPr>
        <p:spPr>
          <a:xfrm>
            <a:off x="1283125" y="293700"/>
            <a:ext cx="65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 flipH="1" rot="9402940">
            <a:off x="-567167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 rot="-3003405">
            <a:off x="180261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 rot="-3003405">
            <a:off x="424186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 flipH="1" rot="9402940">
            <a:off x="-979967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5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5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6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 rot="-8760026">
            <a:off x="70714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/>
          <p:nvPr/>
        </p:nvSpPr>
        <p:spPr>
          <a:xfrm flipH="1" rot="3646459">
            <a:off x="83823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 flipH="1" rot="3646459">
            <a:off x="81989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 rot="-8760026">
            <a:off x="74353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 rot="-3474893">
            <a:off x="7696922" y="3863618"/>
            <a:ext cx="2481604" cy="167599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flipH="1" rot="9408510">
            <a:off x="87595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 rot="9408510">
            <a:off x="7500994" y="4924912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rot="-2857874">
            <a:off x="73932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 flipH="1" rot="8760026">
            <a:off x="-410887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 rot="-3646459">
            <a:off x="59869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 rot="-3646459">
            <a:off x="815231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/>
          <p:nvPr/>
        </p:nvSpPr>
        <p:spPr>
          <a:xfrm flipH="1" rot="8760026">
            <a:off x="-774730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 rot="-9881543">
            <a:off x="-2749838" y="1008319"/>
            <a:ext cx="3384603" cy="290562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"/>
          <p:cNvSpPr/>
          <p:nvPr/>
        </p:nvSpPr>
        <p:spPr>
          <a:xfrm flipH="1" rot="3474953">
            <a:off x="-632761" y="3700257"/>
            <a:ext cx="3023906" cy="200274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7"/>
          <p:cNvSpPr/>
          <p:nvPr/>
        </p:nvSpPr>
        <p:spPr>
          <a:xfrm rot="-9408510">
            <a:off x="254622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7"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/>
          <p:nvPr/>
        </p:nvSpPr>
        <p:spPr>
          <a:xfrm flipH="1" rot="8759957">
            <a:off x="-896533" y="-661798"/>
            <a:ext cx="2783613" cy="198697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/>
          <p:nvPr/>
        </p:nvSpPr>
        <p:spPr>
          <a:xfrm flipH="1" rot="8759975">
            <a:off x="-1024837" y="-653468"/>
            <a:ext cx="2593812" cy="178774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 rot="-3474935">
            <a:off x="6935078" y="3720098"/>
            <a:ext cx="3618009" cy="218964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 rot="-2857874">
            <a:off x="76028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8"/>
          <p:cNvSpPr txBox="1"/>
          <p:nvPr>
            <p:ph type="title"/>
          </p:nvPr>
        </p:nvSpPr>
        <p:spPr>
          <a:xfrm>
            <a:off x="2351575" y="361000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/>
          <p:nvPr/>
        </p:nvSpPr>
        <p:spPr>
          <a:xfrm rot="8696747">
            <a:off x="5616928" y="92584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/>
          <p:nvPr/>
        </p:nvSpPr>
        <p:spPr>
          <a:xfrm rot="8696747">
            <a:off x="5796404" y="10331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 flipH="1">
            <a:off x="5255472" y="10858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 flipH="1">
            <a:off x="4456897" y="1402776"/>
            <a:ext cx="3384878" cy="2575356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8193678" y="216963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9"/>
          <p:cNvSpPr txBox="1"/>
          <p:nvPr>
            <p:ph type="title"/>
          </p:nvPr>
        </p:nvSpPr>
        <p:spPr>
          <a:xfrm>
            <a:off x="666750" y="755800"/>
            <a:ext cx="33849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5" name="Google Shape;385;p29"/>
          <p:cNvSpPr txBox="1"/>
          <p:nvPr>
            <p:ph idx="2" type="title"/>
          </p:nvPr>
        </p:nvSpPr>
        <p:spPr>
          <a:xfrm>
            <a:off x="666750" y="2838700"/>
            <a:ext cx="33849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86" name="Google Shape;386;p29"/>
          <p:cNvSpPr/>
          <p:nvPr/>
        </p:nvSpPr>
        <p:spPr>
          <a:xfrm flipH="1" rot="-8347969">
            <a:off x="5012671" y="1402764"/>
            <a:ext cx="3384863" cy="25753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"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/>
          <p:nvPr/>
        </p:nvSpPr>
        <p:spPr>
          <a:xfrm flipH="1" rot="-8696747">
            <a:off x="3399216" y="92584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0"/>
          <p:cNvSpPr/>
          <p:nvPr/>
        </p:nvSpPr>
        <p:spPr>
          <a:xfrm flipH="1" rot="-8696747">
            <a:off x="3186552" y="10331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503711" y="10858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1138736" y="1416351"/>
            <a:ext cx="3384878" cy="2575356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 flipH="1">
            <a:off x="489735" y="216963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0"/>
          <p:cNvSpPr txBox="1"/>
          <p:nvPr>
            <p:ph type="title"/>
          </p:nvPr>
        </p:nvSpPr>
        <p:spPr>
          <a:xfrm>
            <a:off x="4857375" y="953575"/>
            <a:ext cx="33849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5" name="Google Shape;395;p30"/>
          <p:cNvSpPr txBox="1"/>
          <p:nvPr>
            <p:ph idx="2" type="title"/>
          </p:nvPr>
        </p:nvSpPr>
        <p:spPr>
          <a:xfrm>
            <a:off x="4857375" y="3036475"/>
            <a:ext cx="33849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96" name="Google Shape;396;p30"/>
          <p:cNvSpPr/>
          <p:nvPr/>
        </p:nvSpPr>
        <p:spPr>
          <a:xfrm flipH="1" rot="-8347969">
            <a:off x="314621" y="1179552"/>
            <a:ext cx="3384863" cy="25753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 flipH="1">
            <a:off x="204374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rot="7802241">
            <a:off x="-828003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 rot="-1391490">
            <a:off x="47003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rot="1916352">
            <a:off x="-903329" y="3799068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 rot="-1391490">
            <a:off x="1764297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 rot="-1391490">
            <a:off x="1594753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 rot="1408323">
            <a:off x="-2499581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 rot="7942126">
            <a:off x="-52426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 rot="-2997759">
            <a:off x="7490547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 flipH="1" rot="9408510">
            <a:off x="89691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 flipH="1" rot="9408510">
            <a:off x="7218689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 flipH="1" rot="9408510">
            <a:off x="7421419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 flipH="1" rot="-2524982">
            <a:off x="7648204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 rot="-2857874">
            <a:off x="7186912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 txBox="1"/>
          <p:nvPr>
            <p:ph type="title"/>
          </p:nvPr>
        </p:nvSpPr>
        <p:spPr>
          <a:xfrm>
            <a:off x="2200800" y="21237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1" name="Google Shape;6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/>
          <p:nvPr/>
        </p:nvSpPr>
        <p:spPr>
          <a:xfrm flipH="1" rot="-1018258">
            <a:off x="1915646" y="4619775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/>
          <p:nvPr/>
        </p:nvSpPr>
        <p:spPr>
          <a:xfrm flipH="1" rot="-1391490">
            <a:off x="45066" y="154254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/>
          <p:nvPr/>
        </p:nvSpPr>
        <p:spPr>
          <a:xfrm rot="1411872">
            <a:off x="-1086968" y="3515226"/>
            <a:ext cx="3433454" cy="23187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 flipH="1" rot="2283796">
            <a:off x="2524262" y="126367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 flipH="1" rot="2283796">
            <a:off x="2315693" y="11871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 flipH="1" rot="8275004">
            <a:off x="-2345926" y="-441539"/>
            <a:ext cx="3900758" cy="22423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 rot="7942126">
            <a:off x="-526201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 flipH="1" rot="-6849504">
            <a:off x="2027959" y="-989555"/>
            <a:ext cx="2056998" cy="138917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1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2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 txBox="1"/>
          <p:nvPr>
            <p:ph type="title"/>
          </p:nvPr>
        </p:nvSpPr>
        <p:spPr>
          <a:xfrm>
            <a:off x="621675" y="426150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32"/>
          <p:cNvSpPr/>
          <p:nvPr/>
        </p:nvSpPr>
        <p:spPr>
          <a:xfrm flipH="1" rot="-2699699">
            <a:off x="7237351" y="3663092"/>
            <a:ext cx="2892720" cy="195356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0" name="Google Shape;42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1" name="Google Shape;4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5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64" name="Google Shape;64;p5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71" name="Google Shape;7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/>
          <p:nvPr/>
        </p:nvSpPr>
        <p:spPr>
          <a:xfrm flipH="1" rot="8275018">
            <a:off x="-1980282" y="-1142888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5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75" name="Google Shape;75;p6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/>
          <p:cNvSpPr txBox="1"/>
          <p:nvPr>
            <p:ph type="title"/>
          </p:nvPr>
        </p:nvSpPr>
        <p:spPr>
          <a:xfrm>
            <a:off x="327725" y="295400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2" name="Google Shape;8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type="title"/>
          </p:nvPr>
        </p:nvSpPr>
        <p:spPr>
          <a:xfrm>
            <a:off x="2690550" y="445025"/>
            <a:ext cx="37629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" type="subTitle"/>
          </p:nvPr>
        </p:nvSpPr>
        <p:spPr>
          <a:xfrm>
            <a:off x="873302" y="2610113"/>
            <a:ext cx="1801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2" type="subTitle"/>
          </p:nvPr>
        </p:nvSpPr>
        <p:spPr>
          <a:xfrm>
            <a:off x="871715" y="3277014"/>
            <a:ext cx="18018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3" type="subTitle"/>
          </p:nvPr>
        </p:nvSpPr>
        <p:spPr>
          <a:xfrm>
            <a:off x="6468888" y="2610113"/>
            <a:ext cx="1801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4" type="subTitle"/>
          </p:nvPr>
        </p:nvSpPr>
        <p:spPr>
          <a:xfrm>
            <a:off x="6467301" y="3277014"/>
            <a:ext cx="18018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7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720000" y="445025"/>
            <a:ext cx="65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8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 flipH="1" rot="7337629">
            <a:off x="8016390" y="969658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4876075" y="1404588"/>
            <a:ext cx="35478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5784000" y="2969063"/>
            <a:ext cx="2640000" cy="8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9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/>
          <p:nvPr/>
        </p:nvSpPr>
        <p:spPr>
          <a:xfrm rot="7802315">
            <a:off x="-1309392" y="-179733"/>
            <a:ext cx="3398331" cy="1991114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type="title"/>
          </p:nvPr>
        </p:nvSpPr>
        <p:spPr>
          <a:xfrm>
            <a:off x="1503000" y="-339275"/>
            <a:ext cx="6138000" cy="21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"/>
              <a:buFont typeface="Montserrat"/>
              <a:buNone/>
              <a:defRPr b="1" sz="27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" name="Google Shape;119;p10"/>
          <p:cNvSpPr/>
          <p:nvPr/>
        </p:nvSpPr>
        <p:spPr>
          <a:xfrm flipH="1" rot="-1391490">
            <a:off x="351803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 flipH="1" rot="-1391490">
            <a:off x="1899553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 flipH="1" rot="1332938">
            <a:off x="-1303955" y="3817764"/>
            <a:ext cx="3711563" cy="2133587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 rot="1000054">
            <a:off x="-1653409" y="3316301"/>
            <a:ext cx="2481410" cy="167582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 rot="-2997759">
            <a:off x="7185747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/>
          <p:nvPr/>
        </p:nvSpPr>
        <p:spPr>
          <a:xfrm flipH="1" rot="9408510">
            <a:off x="86643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"/>
          <p:cNvSpPr/>
          <p:nvPr/>
        </p:nvSpPr>
        <p:spPr>
          <a:xfrm flipH="1" rot="9408510">
            <a:off x="6913889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/>
          <p:cNvSpPr/>
          <p:nvPr/>
        </p:nvSpPr>
        <p:spPr>
          <a:xfrm flipH="1" rot="9408510">
            <a:off x="7116619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/>
          <p:cNvSpPr/>
          <p:nvPr/>
        </p:nvSpPr>
        <p:spPr>
          <a:xfrm flipH="1" rot="-2524982">
            <a:off x="7343404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/>
          <p:cNvSpPr/>
          <p:nvPr/>
        </p:nvSpPr>
        <p:spPr>
          <a:xfrm rot="-2857874">
            <a:off x="6882112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/>
          <p:nvPr/>
        </p:nvSpPr>
        <p:spPr>
          <a:xfrm rot="7802241">
            <a:off x="-1177503" y="-718207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a One"/>
              <a:buNone/>
              <a:defRPr sz="28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3.jp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 txBox="1"/>
          <p:nvPr>
            <p:ph type="ctrTitle"/>
          </p:nvPr>
        </p:nvSpPr>
        <p:spPr>
          <a:xfrm>
            <a:off x="-1279800" y="539525"/>
            <a:ext cx="85206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ChampySeed</a:t>
            </a:r>
            <a:endParaRPr/>
          </a:p>
        </p:txBody>
      </p:sp>
      <p:sp>
        <p:nvSpPr>
          <p:cNvPr id="427" name="Google Shape;427;p34"/>
          <p:cNvSpPr txBox="1"/>
          <p:nvPr>
            <p:ph idx="1" type="subTitle"/>
          </p:nvPr>
        </p:nvSpPr>
        <p:spPr>
          <a:xfrm>
            <a:off x="977050" y="1346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Bastien, Maxence et Benoît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: Théophile</a:t>
            </a:r>
            <a:endParaRPr/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922" y="2139525"/>
            <a:ext cx="3622950" cy="27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Streamlit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/>
          <p:nvPr>
            <p:ph type="title"/>
          </p:nvPr>
        </p:nvSpPr>
        <p:spPr>
          <a:xfrm>
            <a:off x="1283125" y="293700"/>
            <a:ext cx="657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modèles</a:t>
            </a:r>
            <a:endParaRPr/>
          </a:p>
        </p:txBody>
      </p:sp>
      <p:sp>
        <p:nvSpPr>
          <p:cNvPr id="533" name="Google Shape;533;p44"/>
          <p:cNvSpPr txBox="1"/>
          <p:nvPr/>
        </p:nvSpPr>
        <p:spPr>
          <a:xfrm>
            <a:off x="1235113" y="1359725"/>
            <a:ext cx="236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VGG16 64 species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(4000 photos par classe)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4" name="Google Shape;5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25" y="2024725"/>
            <a:ext cx="4174276" cy="16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4"/>
          <p:cNvSpPr txBox="1"/>
          <p:nvPr/>
        </p:nvSpPr>
        <p:spPr>
          <a:xfrm>
            <a:off x="5398775" y="1359075"/>
            <a:ext cx="310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VGG16 64 genus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(8000 photos par classe)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6" name="Google Shape;5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43" y="2024725"/>
            <a:ext cx="4517832" cy="1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4"/>
          <p:cNvSpPr txBox="1"/>
          <p:nvPr/>
        </p:nvSpPr>
        <p:spPr>
          <a:xfrm>
            <a:off x="1769088" y="3845800"/>
            <a:ext cx="15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Precision de 60%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6306038" y="3765800"/>
            <a:ext cx="15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Precision de 50%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5"/>
          <p:cNvSpPr txBox="1"/>
          <p:nvPr>
            <p:ph type="title"/>
          </p:nvPr>
        </p:nvSpPr>
        <p:spPr>
          <a:xfrm>
            <a:off x="720000" y="445025"/>
            <a:ext cx="56808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erreurs de prédiction</a:t>
            </a:r>
            <a:endParaRPr/>
          </a:p>
        </p:txBody>
      </p:sp>
      <p:sp>
        <p:nvSpPr>
          <p:cNvPr id="544" name="Google Shape;544;p45"/>
          <p:cNvSpPr txBox="1"/>
          <p:nvPr/>
        </p:nvSpPr>
        <p:spPr>
          <a:xfrm>
            <a:off x="888900" y="1459325"/>
            <a:ext cx="11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Confusion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3197400" y="1459325"/>
            <a:ext cx="13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Grad cam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45"/>
          <p:cNvSpPr txBox="1"/>
          <p:nvPr/>
        </p:nvSpPr>
        <p:spPr>
          <a:xfrm>
            <a:off x="95500" y="2055775"/>
            <a:ext cx="130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Trametes versicolor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45"/>
          <p:cNvSpPr txBox="1"/>
          <p:nvPr/>
        </p:nvSpPr>
        <p:spPr>
          <a:xfrm>
            <a:off x="1361900" y="2055775"/>
            <a:ext cx="18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Phaeolus schweinitzii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456075" y="1813775"/>
            <a:ext cx="6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oumis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1640100" y="1813775"/>
            <a:ext cx="56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prédit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0" name="Google Shape;5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0" y="2336875"/>
            <a:ext cx="1126350" cy="11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875" y="2336875"/>
            <a:ext cx="1126350" cy="11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9400" y="1956100"/>
            <a:ext cx="1087250" cy="10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9400" y="3084575"/>
            <a:ext cx="1087250" cy="10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5"/>
          <p:cNvSpPr txBox="1"/>
          <p:nvPr/>
        </p:nvSpPr>
        <p:spPr>
          <a:xfrm>
            <a:off x="6349317" y="1459325"/>
            <a:ext cx="14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Graphique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5" name="Google Shape;55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956109"/>
            <a:ext cx="4402225" cy="298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6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Optimisations</a:t>
            </a:r>
            <a:endParaRPr/>
          </a:p>
        </p:txBody>
      </p:sp>
      <p:sp>
        <p:nvSpPr>
          <p:cNvPr id="561" name="Google Shape;561;p46"/>
          <p:cNvSpPr txBox="1"/>
          <p:nvPr/>
        </p:nvSpPr>
        <p:spPr>
          <a:xfrm>
            <a:off x="726550" y="1326575"/>
            <a:ext cx="74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Exclusion des Images Non pertinentes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Avant le téléchargement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2" name="Google Shape;5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725" y="974800"/>
            <a:ext cx="2357660" cy="18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970" y="2371825"/>
            <a:ext cx="4947476" cy="18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6"/>
          <p:cNvSpPr txBox="1"/>
          <p:nvPr/>
        </p:nvSpPr>
        <p:spPr>
          <a:xfrm>
            <a:off x="726550" y="1978200"/>
            <a:ext cx="74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Accélérer les calculs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Alternative à ImageDataGenerator (x3)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Calcul déporté chez AWS (1h15 =&gt; 10min / Epoch)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46"/>
          <p:cNvSpPr txBox="1"/>
          <p:nvPr/>
        </p:nvSpPr>
        <p:spPr>
          <a:xfrm>
            <a:off x="726550" y="1560550"/>
            <a:ext cx="74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Nettoyage des images téléchargées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46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 txBox="1"/>
          <p:nvPr>
            <p:ph idx="1" type="subTitle"/>
          </p:nvPr>
        </p:nvSpPr>
        <p:spPr>
          <a:xfrm>
            <a:off x="932100" y="1727075"/>
            <a:ext cx="1897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 des photos</a:t>
            </a:r>
            <a:endParaRPr/>
          </a:p>
        </p:txBody>
      </p:sp>
      <p:sp>
        <p:nvSpPr>
          <p:cNvPr id="572" name="Google Shape;572;p47"/>
          <p:cNvSpPr txBox="1"/>
          <p:nvPr>
            <p:ph idx="2" type="subTitle"/>
          </p:nvPr>
        </p:nvSpPr>
        <p:spPr>
          <a:xfrm>
            <a:off x="932100" y="2470700"/>
            <a:ext cx="1897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Plus de classes différentes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Nettoyage</a:t>
            </a:r>
            <a:r>
              <a:rPr lang="en"/>
              <a:t> encore plus profond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7"/>
          <p:cNvSpPr txBox="1"/>
          <p:nvPr>
            <p:ph idx="3" type="subTitle"/>
          </p:nvPr>
        </p:nvSpPr>
        <p:spPr>
          <a:xfrm>
            <a:off x="3623100" y="1727075"/>
            <a:ext cx="1897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 du modèles</a:t>
            </a:r>
            <a:endParaRPr/>
          </a:p>
        </p:txBody>
      </p:sp>
      <p:sp>
        <p:nvSpPr>
          <p:cNvPr id="574" name="Google Shape;574;p47"/>
          <p:cNvSpPr txBox="1"/>
          <p:nvPr>
            <p:ph idx="4" type="subTitle"/>
          </p:nvPr>
        </p:nvSpPr>
        <p:spPr>
          <a:xfrm>
            <a:off x="3623100" y="2470700"/>
            <a:ext cx="1897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Modèle sans ImageDataGenerator (performances égales)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Neurone de classification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Couches de classification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TensorBoard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7"/>
          <p:cNvSpPr txBox="1"/>
          <p:nvPr>
            <p:ph idx="5" type="subTitle"/>
          </p:nvPr>
        </p:nvSpPr>
        <p:spPr>
          <a:xfrm>
            <a:off x="6314100" y="1727075"/>
            <a:ext cx="18978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Optimisations matérielles</a:t>
            </a:r>
            <a:endParaRPr/>
          </a:p>
        </p:txBody>
      </p:sp>
      <p:sp>
        <p:nvSpPr>
          <p:cNvPr id="576" name="Google Shape;576;p47"/>
          <p:cNvSpPr txBox="1"/>
          <p:nvPr>
            <p:ph idx="6" type="subTitle"/>
          </p:nvPr>
        </p:nvSpPr>
        <p:spPr>
          <a:xfrm>
            <a:off x="6314100" y="2470700"/>
            <a:ext cx="1897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Entrainements distribués</a:t>
            </a:r>
            <a:endParaRPr/>
          </a:p>
        </p:txBody>
      </p:sp>
      <p:sp>
        <p:nvSpPr>
          <p:cNvPr id="577" name="Google Shape;577;p47"/>
          <p:cNvSpPr txBox="1"/>
          <p:nvPr>
            <p:ph type="title"/>
          </p:nvPr>
        </p:nvSpPr>
        <p:spPr>
          <a:xfrm>
            <a:off x="7200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 critique et Perspectives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8"/>
          <p:cNvSpPr txBox="1"/>
          <p:nvPr>
            <p:ph type="title"/>
          </p:nvPr>
        </p:nvSpPr>
        <p:spPr>
          <a:xfrm>
            <a:off x="2015400" y="445025"/>
            <a:ext cx="49491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83" name="Google Shape;583;p48"/>
          <p:cNvSpPr txBox="1"/>
          <p:nvPr/>
        </p:nvSpPr>
        <p:spPr>
          <a:xfrm>
            <a:off x="1991400" y="1172150"/>
            <a:ext cx="6478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Bon nettoyage des données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Perte de temps sur certaines notions présentées dans les derniers cours/masterclasses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Pour améliorer la précision 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 de Data augmentation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Descendre dans la taxonomie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 second apprentissage en dégelant des couches améliore encore un peu… mais c’est long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Dégradation de la précision avec plus de classes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Mais la précision reste bonne (50-60%) pour 64 classes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A comparer à 1,5% pour une prédiction aléatoire ! (40x mieux)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9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de votre attention !</a:t>
            </a:r>
            <a:endParaRPr/>
          </a:p>
        </p:txBody>
      </p:sp>
      <p:sp>
        <p:nvSpPr>
          <p:cNvPr id="589" name="Google Shape;589;p49"/>
          <p:cNvSpPr txBox="1"/>
          <p:nvPr/>
        </p:nvSpPr>
        <p:spPr>
          <a:xfrm>
            <a:off x="1728625" y="3879875"/>
            <a:ext cx="6425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Nous déclinons toute responsabilité en cas de décès suite à l’ingestion d’un champignons que nous aurions malencontreusement classé à tort comme comestible ;-)	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0"/>
          <p:cNvSpPr txBox="1"/>
          <p:nvPr>
            <p:ph type="title"/>
          </p:nvPr>
        </p:nvSpPr>
        <p:spPr>
          <a:xfrm>
            <a:off x="492100" y="131900"/>
            <a:ext cx="7719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de préparation des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Sans ImageDataGenerator</a:t>
            </a:r>
            <a:endParaRPr/>
          </a:p>
        </p:txBody>
      </p:sp>
      <p:sp>
        <p:nvSpPr>
          <p:cNvPr id="595" name="Google Shape;595;p50"/>
          <p:cNvSpPr txBox="1"/>
          <p:nvPr/>
        </p:nvSpPr>
        <p:spPr>
          <a:xfrm>
            <a:off x="1077150" y="2129100"/>
            <a:ext cx="245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Conversion des données en dataset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(from_tensor_slices)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50"/>
          <p:cNvSpPr txBox="1"/>
          <p:nvPr/>
        </p:nvSpPr>
        <p:spPr>
          <a:xfrm>
            <a:off x="4223950" y="2137050"/>
            <a:ext cx="123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Shuffle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50"/>
          <p:cNvSpPr txBox="1"/>
          <p:nvPr/>
        </p:nvSpPr>
        <p:spPr>
          <a:xfrm>
            <a:off x="6391850" y="2129100"/>
            <a:ext cx="245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Récupérations des images et des labels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0"/>
          <p:cNvSpPr txBox="1"/>
          <p:nvPr/>
        </p:nvSpPr>
        <p:spPr>
          <a:xfrm>
            <a:off x="1015200" y="3628725"/>
            <a:ext cx="22725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50"/>
          <p:cNvSpPr txBox="1"/>
          <p:nvPr/>
        </p:nvSpPr>
        <p:spPr>
          <a:xfrm>
            <a:off x="3734512" y="404589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50"/>
          <p:cNvSpPr txBox="1"/>
          <p:nvPr/>
        </p:nvSpPr>
        <p:spPr>
          <a:xfrm>
            <a:off x="3734500" y="3732213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Repeat et batch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50"/>
          <p:cNvSpPr txBox="1"/>
          <p:nvPr/>
        </p:nvSpPr>
        <p:spPr>
          <a:xfrm>
            <a:off x="6626114" y="4079987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refetch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(optimisation des calculs en parallèle)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50"/>
          <p:cNvSpPr txBox="1"/>
          <p:nvPr/>
        </p:nvSpPr>
        <p:spPr>
          <a:xfrm>
            <a:off x="213175" y="11983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et Test</a:t>
            </a:r>
            <a:endParaRPr sz="400"/>
          </a:p>
        </p:txBody>
      </p:sp>
      <p:sp>
        <p:nvSpPr>
          <p:cNvPr id="603" name="Google Shape;603;p50"/>
          <p:cNvSpPr txBox="1"/>
          <p:nvPr/>
        </p:nvSpPr>
        <p:spPr>
          <a:xfrm>
            <a:off x="3034925" y="11983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et Test</a:t>
            </a:r>
            <a:endParaRPr sz="400"/>
          </a:p>
        </p:txBody>
      </p:sp>
      <p:sp>
        <p:nvSpPr>
          <p:cNvPr id="604" name="Google Shape;604;p50"/>
          <p:cNvSpPr txBox="1"/>
          <p:nvPr/>
        </p:nvSpPr>
        <p:spPr>
          <a:xfrm>
            <a:off x="5852050" y="11983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et Test</a:t>
            </a:r>
            <a:endParaRPr sz="400"/>
          </a:p>
        </p:txBody>
      </p:sp>
      <p:sp>
        <p:nvSpPr>
          <p:cNvPr id="605" name="Google Shape;605;p50"/>
          <p:cNvSpPr txBox="1"/>
          <p:nvPr/>
        </p:nvSpPr>
        <p:spPr>
          <a:xfrm>
            <a:off x="3034925" y="29601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et Test</a:t>
            </a:r>
            <a:endParaRPr sz="400"/>
          </a:p>
        </p:txBody>
      </p:sp>
      <p:sp>
        <p:nvSpPr>
          <p:cNvPr id="606" name="Google Shape;606;p50"/>
          <p:cNvSpPr txBox="1"/>
          <p:nvPr/>
        </p:nvSpPr>
        <p:spPr>
          <a:xfrm>
            <a:off x="5852050" y="29601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et Test</a:t>
            </a:r>
            <a:endParaRPr sz="400"/>
          </a:p>
        </p:txBody>
      </p:sp>
      <p:sp>
        <p:nvSpPr>
          <p:cNvPr id="607" name="Google Shape;607;p50"/>
          <p:cNvSpPr txBox="1"/>
          <p:nvPr/>
        </p:nvSpPr>
        <p:spPr>
          <a:xfrm>
            <a:off x="213175" y="29601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sz="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1"/>
          <p:cNvSpPr txBox="1"/>
          <p:nvPr>
            <p:ph type="title"/>
          </p:nvPr>
        </p:nvSpPr>
        <p:spPr>
          <a:xfrm>
            <a:off x="966475" y="4461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Modèles </a:t>
            </a:r>
            <a:r>
              <a:rPr lang="en"/>
              <a:t>entraînés</a:t>
            </a:r>
            <a:endParaRPr/>
          </a:p>
        </p:txBody>
      </p:sp>
      <p:sp>
        <p:nvSpPr>
          <p:cNvPr id="613" name="Google Shape;613;p51"/>
          <p:cNvSpPr/>
          <p:nvPr/>
        </p:nvSpPr>
        <p:spPr>
          <a:xfrm>
            <a:off x="2736158" y="1831850"/>
            <a:ext cx="33849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 model in [VGG16,Resnet,EfficientNet] 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4" name="Google Shape;614;p51"/>
          <p:cNvSpPr/>
          <p:nvPr/>
        </p:nvSpPr>
        <p:spPr>
          <a:xfrm>
            <a:off x="5497040" y="2731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Sans ImageDataGenerator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5" name="Google Shape;615;p51"/>
          <p:cNvSpPr/>
          <p:nvPr/>
        </p:nvSpPr>
        <p:spPr>
          <a:xfrm>
            <a:off x="1956447" y="2731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ImageDataGenerator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51"/>
          <p:cNvSpPr/>
          <p:nvPr/>
        </p:nvSpPr>
        <p:spPr>
          <a:xfrm>
            <a:off x="1111200" y="3631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genus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51"/>
          <p:cNvSpPr/>
          <p:nvPr/>
        </p:nvSpPr>
        <p:spPr>
          <a:xfrm>
            <a:off x="2801693" y="3631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species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8" name="Google Shape;618;p51"/>
          <p:cNvSpPr/>
          <p:nvPr/>
        </p:nvSpPr>
        <p:spPr>
          <a:xfrm>
            <a:off x="4651800" y="3631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genus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9" name="Google Shape;619;p51"/>
          <p:cNvSpPr/>
          <p:nvPr/>
        </p:nvSpPr>
        <p:spPr>
          <a:xfrm>
            <a:off x="6342293" y="36312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species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20" name="Google Shape;620;p51"/>
          <p:cNvCxnSpPr>
            <a:stCxn id="613" idx="2"/>
            <a:endCxn id="614" idx="0"/>
          </p:cNvCxnSpPr>
          <p:nvPr/>
        </p:nvCxnSpPr>
        <p:spPr>
          <a:xfrm flipH="1" rot="-5400000">
            <a:off x="5118758" y="1584200"/>
            <a:ext cx="457200" cy="183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51"/>
          <p:cNvCxnSpPr>
            <a:stCxn id="615" idx="0"/>
            <a:endCxn id="613" idx="2"/>
          </p:cNvCxnSpPr>
          <p:nvPr/>
        </p:nvCxnSpPr>
        <p:spPr>
          <a:xfrm rot="-5400000">
            <a:off x="3348447" y="1651401"/>
            <a:ext cx="457200" cy="1703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51"/>
          <p:cNvCxnSpPr>
            <a:stCxn id="615" idx="2"/>
            <a:endCxn id="617" idx="0"/>
          </p:cNvCxnSpPr>
          <p:nvPr/>
        </p:nvCxnSpPr>
        <p:spPr>
          <a:xfrm flipH="1" rot="-5400000">
            <a:off x="2919447" y="298010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51"/>
          <p:cNvCxnSpPr>
            <a:stCxn id="616" idx="0"/>
            <a:endCxn id="615" idx="2"/>
          </p:cNvCxnSpPr>
          <p:nvPr/>
        </p:nvCxnSpPr>
        <p:spPr>
          <a:xfrm rot="-5400000">
            <a:off x="2074200" y="2980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51"/>
          <p:cNvCxnSpPr>
            <a:stCxn id="614" idx="2"/>
            <a:endCxn id="619" idx="0"/>
          </p:cNvCxnSpPr>
          <p:nvPr/>
        </p:nvCxnSpPr>
        <p:spPr>
          <a:xfrm flipH="1" rot="-5400000">
            <a:off x="6460190" y="29799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5" name="Google Shape;625;p51"/>
          <p:cNvCxnSpPr>
            <a:stCxn id="618" idx="0"/>
            <a:endCxn id="614" idx="2"/>
          </p:cNvCxnSpPr>
          <p:nvPr/>
        </p:nvCxnSpPr>
        <p:spPr>
          <a:xfrm rot="-5400000">
            <a:off x="5614800" y="29801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6" name="Google Shape;626;p51"/>
          <p:cNvSpPr txBox="1"/>
          <p:nvPr/>
        </p:nvSpPr>
        <p:spPr>
          <a:xfrm>
            <a:off x="3570750" y="4315125"/>
            <a:ext cx="40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 modèles à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entraîner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51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2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</a:t>
            </a:r>
            <a:endParaRPr/>
          </a:p>
        </p:txBody>
      </p:sp>
      <p:pic>
        <p:nvPicPr>
          <p:cNvPr id="633" name="Google Shape;6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132775"/>
            <a:ext cx="573405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/>
          <p:nvPr>
            <p:ph type="title"/>
          </p:nvPr>
        </p:nvSpPr>
        <p:spPr>
          <a:xfrm>
            <a:off x="1483300" y="878050"/>
            <a:ext cx="5343300" cy="8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problème: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PlantNet version Champignon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35"/>
          <p:cNvPicPr preferRelativeResize="0"/>
          <p:nvPr/>
        </p:nvPicPr>
        <p:blipFill rotWithShape="1">
          <a:blip r:embed="rId3">
            <a:alphaModFix/>
          </a:blip>
          <a:srcRect b="34197" l="911" r="0" t="0"/>
          <a:stretch/>
        </p:blipFill>
        <p:spPr>
          <a:xfrm>
            <a:off x="870425" y="1497500"/>
            <a:ext cx="7233450" cy="28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3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 Cam</a:t>
            </a:r>
            <a:endParaRPr/>
          </a:p>
        </p:txBody>
      </p:sp>
      <p:pic>
        <p:nvPicPr>
          <p:cNvPr id="639" name="Google Shape;6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00" y="1504950"/>
            <a:ext cx="1741775" cy="17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4"/>
          <p:cNvSpPr txBox="1"/>
          <p:nvPr>
            <p:ph type="title"/>
          </p:nvPr>
        </p:nvSpPr>
        <p:spPr>
          <a:xfrm>
            <a:off x="2058150" y="264225"/>
            <a:ext cx="46284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Précision vs Classes </a:t>
            </a:r>
            <a:endParaRPr/>
          </a:p>
        </p:txBody>
      </p:sp>
      <p:pic>
        <p:nvPicPr>
          <p:cNvPr id="645" name="Google Shape;6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1047"/>
            <a:ext cx="4332820" cy="170042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4"/>
          <p:cNvSpPr txBox="1"/>
          <p:nvPr/>
        </p:nvSpPr>
        <p:spPr>
          <a:xfrm>
            <a:off x="471210" y="1949642"/>
            <a:ext cx="174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ResNet50, 10 genus, 85% val_acc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220" y="1457575"/>
            <a:ext cx="4404655" cy="170736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4"/>
          <p:cNvSpPr txBox="1"/>
          <p:nvPr/>
        </p:nvSpPr>
        <p:spPr>
          <a:xfrm>
            <a:off x="4830110" y="2033671"/>
            <a:ext cx="174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ResNet50, 20 genus, 60% val_acc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9" name="Google Shape;64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868" y="3350607"/>
            <a:ext cx="4396914" cy="1703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4"/>
          <p:cNvSpPr txBox="1"/>
          <p:nvPr/>
        </p:nvSpPr>
        <p:spPr>
          <a:xfrm>
            <a:off x="2374300" y="3460825"/>
            <a:ext cx="193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VGG16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 64 genus, 50% val_acc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54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5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Déblocage des couches</a:t>
            </a:r>
            <a:r>
              <a:rPr lang="en"/>
              <a:t> </a:t>
            </a:r>
            <a:endParaRPr/>
          </a:p>
        </p:txBody>
      </p:sp>
      <p:pic>
        <p:nvPicPr>
          <p:cNvPr id="657" name="Google Shape;6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840325"/>
            <a:ext cx="4518675" cy="17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877" y="1849687"/>
            <a:ext cx="4538148" cy="17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5"/>
          <p:cNvSpPr txBox="1"/>
          <p:nvPr/>
        </p:nvSpPr>
        <p:spPr>
          <a:xfrm>
            <a:off x="607875" y="138342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ResNet50, 20 genus avec 20x2000 images</a:t>
            </a:r>
            <a:endParaRPr b="1"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62% Accuracy</a:t>
            </a:r>
            <a:endParaRPr b="1" sz="1100"/>
          </a:p>
        </p:txBody>
      </p:sp>
      <p:sp>
        <p:nvSpPr>
          <p:cNvPr id="660" name="Google Shape;660;p55"/>
          <p:cNvSpPr txBox="1"/>
          <p:nvPr/>
        </p:nvSpPr>
        <p:spPr>
          <a:xfrm>
            <a:off x="5422400" y="1298825"/>
            <a:ext cx="30000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/>
              <a:t>ResNet50, 20 genus avec 20x2000 images et Unfreeze des couches</a:t>
            </a:r>
            <a:endParaRPr b="1" sz="1100"/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/>
              <a:t>75% Accuracy</a:t>
            </a:r>
            <a:endParaRPr b="1" sz="1100"/>
          </a:p>
        </p:txBody>
      </p:sp>
      <p:sp>
        <p:nvSpPr>
          <p:cNvPr id="661" name="Google Shape;661;p55"/>
          <p:cNvSpPr txBox="1"/>
          <p:nvPr/>
        </p:nvSpPr>
        <p:spPr>
          <a:xfrm>
            <a:off x="2763400" y="3913350"/>
            <a:ext cx="321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Mais: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Déblocage de toutes les couches (ResNet50)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55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>
            <p:ph type="title"/>
          </p:nvPr>
        </p:nvSpPr>
        <p:spPr>
          <a:xfrm>
            <a:off x="1503000" y="-339275"/>
            <a:ext cx="6138000" cy="21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des données  Premiers pas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 txBox="1"/>
          <p:nvPr/>
        </p:nvSpPr>
        <p:spPr>
          <a:xfrm>
            <a:off x="1746600" y="1590550"/>
            <a:ext cx="27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1545900" y="3196875"/>
            <a:ext cx="7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1781825" y="2926800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3321325" y="3072700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5214825" y="3091200"/>
            <a:ext cx="10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ushroom Observer: Activity Log" id="445" name="Google Shape;4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50" y="2180275"/>
            <a:ext cx="1571625" cy="97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36"/>
          <p:cNvCxnSpPr/>
          <p:nvPr/>
        </p:nvCxnSpPr>
        <p:spPr>
          <a:xfrm>
            <a:off x="2613800" y="2692225"/>
            <a:ext cx="18288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3780000" dist="19050">
              <a:srgbClr val="000000">
                <a:alpha val="50000"/>
              </a:srgbClr>
            </a:outerShdw>
          </a:effectLst>
        </p:spPr>
      </p:cxnSp>
      <p:pic>
        <p:nvPicPr>
          <p:cNvPr id="447" name="Google Shape;4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825" y="1614200"/>
            <a:ext cx="1453195" cy="9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100" y="2860150"/>
            <a:ext cx="1535925" cy="14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6475" y="2021425"/>
            <a:ext cx="1605525" cy="12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 txBox="1"/>
          <p:nvPr/>
        </p:nvSpPr>
        <p:spPr>
          <a:xfrm>
            <a:off x="2590800" y="2180275"/>
            <a:ext cx="23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Qualité médiocre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"/>
          <p:cNvSpPr txBox="1"/>
          <p:nvPr>
            <p:ph type="title"/>
          </p:nvPr>
        </p:nvSpPr>
        <p:spPr>
          <a:xfrm>
            <a:off x="966475" y="522325"/>
            <a:ext cx="62628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meilleure base d’images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 txBox="1"/>
          <p:nvPr/>
        </p:nvSpPr>
        <p:spPr>
          <a:xfrm>
            <a:off x="2508600" y="1971550"/>
            <a:ext cx="27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2307900" y="3577875"/>
            <a:ext cx="7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2543825" y="3307800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4083325" y="3453700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5976825" y="3472200"/>
            <a:ext cx="10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1" name="Google Shape;461;p37"/>
          <p:cNvCxnSpPr/>
          <p:nvPr/>
        </p:nvCxnSpPr>
        <p:spPr>
          <a:xfrm>
            <a:off x="3375800" y="3073225"/>
            <a:ext cx="18288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3780000" dist="19050">
              <a:srgbClr val="000000">
                <a:alpha val="50000"/>
              </a:srgbClr>
            </a:outerShdw>
          </a:effectLst>
        </p:spPr>
      </p:cxnSp>
      <p:pic>
        <p:nvPicPr>
          <p:cNvPr descr="data:image/png;base64,iVBORw0KGgoAAAANSUhEUgAAARQAAAC3CAMAAADkUVG/AAAA/1BMVEX///8AAABLnkT//v/+//0TExPu7u7p6emCgoJLnkYvLy8NDQ3BwcFWVlaoqKjy8vJCQkLHx8ezs7McHBxoaGje3t4+Pj6bm5shISHR0dH4+Pi7u7vX19dInUA2NjY7OzvF2MNOTk5kqF1SpEvx9/E7mDNdXV2UlJTO4cyLi4uMv4icwZlzc3OqqqpkZGReqVir0Kjj7+Pc69vG38R4vHDg5d+83ruHvoNrrGikz6GMsolJo0G+0bxbrVTA2b6bx5ep16VzvWuSzI2uy6tJrECrt6pYslO+yr2Cv32rwaiNuolnoWLW7NO23LNzsG/G5sRWkU9QkEmDyn24x7h1qXKYnXnNAAALY0lEQVR4nO2dC1vaWBPHQxLF4AXvQuCokKAYrCERha5baWu3L+22dN/d/f6fZc89F3LBqkBxfk/18QmIOX/mzMyZM4cqCgAAAAAAAAAAAAAAAAAAAAAAAAAAAAAAAAAAAAAAAAAAAAAAM0cjX7qu0+/zvplFQdM1+R0IwBaiaVQUMBWGzr9jUbgygMAzdUUHpxKA7cPv3Sgwe2I41q2psFAEcGxX7dsKmEqEjoWa38DNSqhxDFTDelue960sFu13qor6HvgUDklPlN/uDBU1r0ESAVZCH6uqoVrdMjhaBlnz/O5iUQzk2PO+mUWBhJyOoRrIMHrtvPmjM2ZyY3NFU/QRFkVV1Xc0f2PQUgJfErELtu3599+HjuO8X53Pnc4Uf6CS6aOqnSAoM2vQFI3+gPW4dZqo1WohFbU+HMznPmfKF9dAWBTsVLzoA1wZ73o4QFgOFU8xbFLo7+IcbnK26EpHpRio50ungv0vLzv5D30LqdyWqCgfzdQXY6we7FQZ9eIvGebx4B1qAliUd/dhp6KR8qTdHSNEtCBOhzwJG1S2KPU352tnh9uMzcuLrXr40Z2jrRhvajtxyzOr/LGa+EtmLf5rATvPokMMb0THikd89yCHq9GwpFz3LSYGNxTCXSfj3T+42FwpRGlcBD7IvCqsx1gpHV6tbUV8d/mCPauwXeVXVo8nfk9QOHsJF3dK/SwJyncPIU9LXGzXJc6GaEG/2PT59Ef6a+02Cgls1uRwN5MeLxQqZ29C5re6xi+XNviV4nry7xG2X8JUSOrGxh32tFgS2zGQGoEq8/l/qS91Xkm+79KWmS1KobB3GbzhCaLEze+lRfliiMmBRtLTEk36yFDjomBL+XCTqknqjZdqeaIUCvtSlQUQpUuyWRqT1SCn1YmdqBOaYJmQk+Znd7JsvJorSuFSONz5i2IOefDBVvDuVA7YfMtDTsxS0Kc/0tL8rAEX1oq5ohSEX5m/KNQi+L/Pv0tR7pmPnTAW9cNpSvDZDe5zvXRMKQW2U9nIF6VU/ylRqsn38xT8Po0tNO7efRGi+GMeiScmUD9tLX0pb/N4badO2VkryYt0ckhRVq72OWfBUwpHZp4oK2f7Ma7OX6BiiIdviPkjRbE7Fs9d4tPn85cUl1JsyLdORmBFe3PMDWWfJmJSlBP5FLN2Ke1pczVPlJPZLEZxmmLQlBWP+BMeMfUYp01VpCbRgBwKUDE2xDte2Q1d1c7pcK7esMFIUbZD0ppCg8IeC0AZomzPZt112kQiYzVISktEsb9aIq8PCUK+rG7a7Nnd4/e9H7nv1TNsAFsi2iaKohQPhSrMxhZBFJ7Gk0RlaNOyk99MMBJCuqFIUdZjc7y2vxWkZcmiKEfSqdBXXyRRyALYI4Vss2NNOlgqjHtr8hLLBEKUlaOoKGYxNP4UUWoLKgr1Kcix8UpQsf9EcVHYM+6cGz2tuJ0mSoQUUTYWVxSV1q7xmNtuUjBWEep901L3hp4iyu6iikK/PhI3imePMWEoZALRyZO2ufoUUWSKc04vL4wozI9Sn4JnTywa04QXud/NjC3EJ4giDWWdZeyLIApbD5IJ0nog5XvbjarB8hhkDTNv6KdFMWsyh9/OTd5mJEp7LMdO8xRNIzvLwnRkvQ252Zo8UpRK9YCzsV+QbOWm+aWdgwgvpJHXN6RRsDT/IRSQ2boI4blzm1OufpwoiWzyIT5iQXiS+qeehNdXpaclomjKb5b0MiKRReMfWs5G89NFKdW4x3qEKMfPI0Ic21FFOUUlpQNN+fcu7Gbxj3jq+Epem1NUFLO+E6VazhNlT6o5f0vRO4Yh/CmrlfyJAlGIN7GcaxKpUzLZZFHqmyfbYU6u6nmiyMLbAohCa7QkutAaLTGHv0JpCuKSaLn9PFFRduKjOKnmibIpN4gWQJQHUmOj8wSNPOI5/kLcm6BWa9BtT9mgERNlL3b3h7miBMvrBRClPWALH7LNRcaj/f8OIbKZ7vZvb2x92pbJp4uyLpzKI0QpPb8elHIfcY/Kyilaxxk6b3/4tk2D8LTtKI8UZa/CCQ23wmsMWaJUolw8txoUPOahQZI0AyGXFPPDGoiGjGl4nCiHQdZzcCafdMlMZf4ZLXEqtJZiqCNf04VlECXoT9P2LeU42pgokbWPrDGV2JDnLQoZMmnaobIMQz6VHnfJC8NhYiH5rEHZ3ptClHJDqLIgC0LStjVmwcbq+L5HsG1bijH1cbHkjLa8P4UoypYQZU6lg/AQbc8/fRiOmjytN3DIsVzXHfWH3fs2FogfBfqZ6CNZW59ClPlW3miDBRul6d8Px26rhcNvuHSCBNbAIdLQGaWzlkDmY1IO1iWLoonxTSnKrC2FHZ7kJ53s686YqpGwDShWPBh3POxeU4vRxXG6x1XezAUXReGek9TW7h2XSJKwWRxa9NBHsTCjYden7aM6q1pnW0p0i6N4NY0oMvycz3z66OJkaRtLIqolGZqIZ5Cp9LVL+nloe2COpYQWdpjqNr96kiGKKVM6trk4W5/CZk63GXQ7ps0eWXgSjsYaO9cme4lkxyu3TUu10NUjIVUjukqObJteCE1W5rBtSkxFsUes5MpIVUXl24KG3BRS3fGtcLsJ1IVN8JlCqR2Li6xPKRAl+MXVYIP9eA7JG4k9Hpk5OPa6PWc4HPZp+Ek3FvmNP6d5mx6fg1rryhG7Ur6QyT73NFKU9cMGK7Q0TkK570VujfbZow/5590h1bD618HY/CFruEaIN6lkgDMZl8iiawn2EmraIeOpRJoCT1iuml2j3ctfED67pZCRDJAx6Ma6zZV23xUN1TmiYO1azR8pFZaMAa+vxVoxErnILx28hKV8Re5bO1ZGIz9/61sooUkn2dm0Pt7oSYG5ljZY7Ga5m8kURXYJzzYknxqkKq8kFea7A5TUuxR3M2zL2eqSEt3Ei5yntUceiz6ezHKk9M+znT6O49E0PVROk0PzHSvZ40bMRKR0o7Y+aSu8bWkC2VucIcr6fhCzZht92rSpQI9ais4lEvlLjlNhG6yo+T3Bs5hb2wnjPduQSUmqKI2t0GhnvUrW43OHvd20QGDej/NUEROI7AW99SbdilY9OpwYbuhAgdlIEKRyeLkbOeohRakI6ymK5x6+jCgZj+jtAWL1pmxdGFb/JqGuYNZrF43Kyh5hpXJ2vlGPSFfdmaRaj43UPIjsoJEr8rl5Z42eF7rU80ZIJmr59E41PaE4Vw7tf//qp+LZwmicH4QkqEfMe4kPn/JPZlLsHjmUMJ2lGKhXXPJPAtBYAV9vookjLSma4Pz276U+9c4K1KRaYo5Qbr7PZg9ZMb1fbktRxEe92aNpXS1p0v5niVWh6yGc7RLfYvfloPOmj6H2Ug+KLQ9UFdrdNEUlAYuCrO8m3yVYXlhl23PkGaBMUYguPdLltMzuVqFuhagytPLLKyptn7Telx+zvforomtsgWgPrfyaE7OVsa/oS/7ZkxpzuIr94E4zfVTeTbrMmrAyAh2h2XZzQjPra1Etp6gstVPRQvUnze61ppg+KnG1aTvMy8gQiS501taTjHttLrWlxPF7Kgp2xlJ41y0vtU+ZQO82RWEpVZW7rzevSRTidH2HH2ZPE8V4ZaLQQGRef22ijAlk3P17sOzpWxidfagZlSXVzxpo/AoWhSHEQUq7/TCy0rbiUe/bvO9zTmge0aXVCgyG+xlypiFht+O1oHv+aXdEPgQPtVj7fqtlDZxb304q6r8eNNvzPP/+9r47dLq3D9e+501/pmFZYdPE1HXdtEMfranlHaZbbmKfMso+dPN1SxL6HyoE2hSnxpYfXQn5EE0Tzfuv1lZ413WkwYWVpeC/8QAAAAAAAAAAAAAAAAAAAAAAAAAAAAAAAAAAAAAAAAAAAACWgv8AsaAcIl9yNcoAAAAASUVORK5CYII=" id="462" name="Google Shape;4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00" y="1858700"/>
            <a:ext cx="1887275" cy="12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425" y="1593400"/>
            <a:ext cx="2546775" cy="21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100" y="3913975"/>
            <a:ext cx="1415194" cy="9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7"/>
          <p:cNvSpPr txBox="1"/>
          <p:nvPr/>
        </p:nvSpPr>
        <p:spPr>
          <a:xfrm>
            <a:off x="1007075" y="3186725"/>
            <a:ext cx="20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Global Biodiversity Information Facility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7"/>
          <p:cNvSpPr txBox="1"/>
          <p:nvPr/>
        </p:nvSpPr>
        <p:spPr>
          <a:xfrm>
            <a:off x="3352175" y="2312000"/>
            <a:ext cx="20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Qualité satisfaisante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5155025" y="4405775"/>
            <a:ext cx="143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Encore quelques imperfections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7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/>
          <p:cNvSpPr txBox="1"/>
          <p:nvPr>
            <p:ph type="title"/>
          </p:nvPr>
        </p:nvSpPr>
        <p:spPr>
          <a:xfrm>
            <a:off x="966475" y="522325"/>
            <a:ext cx="62148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taxonomie, premiers choix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 txBox="1"/>
          <p:nvPr/>
        </p:nvSpPr>
        <p:spPr>
          <a:xfrm>
            <a:off x="2508600" y="2123950"/>
            <a:ext cx="27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38"/>
          <p:cNvSpPr txBox="1"/>
          <p:nvPr/>
        </p:nvSpPr>
        <p:spPr>
          <a:xfrm>
            <a:off x="2307900" y="3577875"/>
            <a:ext cx="7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38"/>
          <p:cNvSpPr txBox="1"/>
          <p:nvPr/>
        </p:nvSpPr>
        <p:spPr>
          <a:xfrm>
            <a:off x="2543825" y="3307800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4083325" y="3453700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8"/>
          <p:cNvSpPr txBox="1"/>
          <p:nvPr/>
        </p:nvSpPr>
        <p:spPr>
          <a:xfrm>
            <a:off x="5976825" y="3472200"/>
            <a:ext cx="10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rbre phylogénique des espèces des eucaryotes" id="479" name="Google Shape;4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0" y="1381675"/>
            <a:ext cx="4819399" cy="245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researchgate.net/publication/337893138/figure/fig1/AS:842576395509765@1577897275703/The-inferred-CVTree-of-the-91-fungi-genomes-This-tree-is-obtained-using-whole-gene.png" id="480" name="Google Shape;4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150" y="1381675"/>
            <a:ext cx="4227526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8"/>
          <p:cNvSpPr txBox="1"/>
          <p:nvPr/>
        </p:nvSpPr>
        <p:spPr>
          <a:xfrm>
            <a:off x="3504775" y="4459600"/>
            <a:ext cx="16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Fungi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2" name="Google Shape;482;p38"/>
          <p:cNvCxnSpPr/>
          <p:nvPr/>
        </p:nvCxnSpPr>
        <p:spPr>
          <a:xfrm rot="10800000">
            <a:off x="2227500" y="2294125"/>
            <a:ext cx="1327800" cy="206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38"/>
          <p:cNvCxnSpPr/>
          <p:nvPr/>
        </p:nvCxnSpPr>
        <p:spPr>
          <a:xfrm flipH="1" rot="10800000">
            <a:off x="3997675" y="3416500"/>
            <a:ext cx="972600" cy="81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38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 txBox="1"/>
          <p:nvPr>
            <p:ph type="title"/>
          </p:nvPr>
        </p:nvSpPr>
        <p:spPr>
          <a:xfrm>
            <a:off x="720000" y="445025"/>
            <a:ext cx="68544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des données venant de GBIF</a:t>
            </a:r>
            <a:endParaRPr/>
          </a:p>
        </p:txBody>
      </p:sp>
      <p:sp>
        <p:nvSpPr>
          <p:cNvPr id="490" name="Google Shape;490;p39"/>
          <p:cNvSpPr txBox="1"/>
          <p:nvPr>
            <p:ph idx="1" type="subTitle"/>
          </p:nvPr>
        </p:nvSpPr>
        <p:spPr>
          <a:xfrm>
            <a:off x="720000" y="1723075"/>
            <a:ext cx="4189800" cy="20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du tableau propre</a:t>
            </a:r>
            <a:endParaRPr/>
          </a:p>
        </p:txBody>
      </p:sp>
      <p:pic>
        <p:nvPicPr>
          <p:cNvPr id="491" name="Google Shape;4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8626"/>
            <a:ext cx="9143999" cy="17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/>
          <p:nvPr>
            <p:ph type="title"/>
          </p:nvPr>
        </p:nvSpPr>
        <p:spPr>
          <a:xfrm>
            <a:off x="720000" y="445025"/>
            <a:ext cx="60429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Téléchargement des images </a:t>
            </a:r>
            <a:endParaRPr/>
          </a:p>
        </p:txBody>
      </p:sp>
      <p:sp>
        <p:nvSpPr>
          <p:cNvPr id="497" name="Google Shape;497;p40"/>
          <p:cNvSpPr txBox="1"/>
          <p:nvPr>
            <p:ph idx="1" type="subTitle"/>
          </p:nvPr>
        </p:nvSpPr>
        <p:spPr>
          <a:xfrm>
            <a:off x="212625" y="1369300"/>
            <a:ext cx="4189800" cy="20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 nombre d’image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taille des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Redimensionnement (224*224)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Reproduire la taxonomie en dossier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Optimisations de la vitesse (x10)</a:t>
            </a:r>
            <a:endParaRPr/>
          </a:p>
        </p:txBody>
      </p:sp>
      <p:cxnSp>
        <p:nvCxnSpPr>
          <p:cNvPr id="498" name="Google Shape;498;p40"/>
          <p:cNvCxnSpPr/>
          <p:nvPr/>
        </p:nvCxnSpPr>
        <p:spPr>
          <a:xfrm>
            <a:off x="3826200" y="2620625"/>
            <a:ext cx="80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40"/>
          <p:cNvSpPr txBox="1"/>
          <p:nvPr/>
        </p:nvSpPr>
        <p:spPr>
          <a:xfrm>
            <a:off x="5031775" y="2108600"/>
            <a:ext cx="377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1 300 000 photos référencées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Plus de 64 “genus” à plus de 8000 photos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Plus de 64 “species” à plus de 4000 photos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40"/>
          <p:cNvSpPr txBox="1"/>
          <p:nvPr/>
        </p:nvSpPr>
        <p:spPr>
          <a:xfrm>
            <a:off x="5319025" y="1423125"/>
            <a:ext cx="229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Images disponibles pour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l'entraînement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"/>
          <p:cNvSpPr txBox="1"/>
          <p:nvPr>
            <p:ph type="title"/>
          </p:nvPr>
        </p:nvSpPr>
        <p:spPr>
          <a:xfrm>
            <a:off x="720000" y="445025"/>
            <a:ext cx="65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Répartitions des photos</a:t>
            </a:r>
            <a:endParaRPr/>
          </a:p>
        </p:txBody>
      </p:sp>
      <p:pic>
        <p:nvPicPr>
          <p:cNvPr id="506" name="Google Shape;506;p41"/>
          <p:cNvPicPr preferRelativeResize="0"/>
          <p:nvPr/>
        </p:nvPicPr>
        <p:blipFill rotWithShape="1">
          <a:blip r:embed="rId3">
            <a:alphaModFix/>
          </a:blip>
          <a:srcRect b="0" l="0" r="0" t="2610"/>
          <a:stretch/>
        </p:blipFill>
        <p:spPr>
          <a:xfrm>
            <a:off x="-46316750" y="732379"/>
            <a:ext cx="4547076" cy="228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00" y="1017725"/>
            <a:ext cx="743951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775" y="1056975"/>
            <a:ext cx="7287993" cy="378172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1"/>
          <p:cNvSpPr txBox="1"/>
          <p:nvPr/>
        </p:nvSpPr>
        <p:spPr>
          <a:xfrm>
            <a:off x="6543550" y="1505750"/>
            <a:ext cx="7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6597025" y="1505750"/>
            <a:ext cx="9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SPECIES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 txBox="1"/>
          <p:nvPr>
            <p:ph type="title"/>
          </p:nvPr>
        </p:nvSpPr>
        <p:spPr>
          <a:xfrm>
            <a:off x="720000" y="368825"/>
            <a:ext cx="65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nécessité de l’augmentation des données</a:t>
            </a:r>
            <a:endParaRPr/>
          </a:p>
        </p:txBody>
      </p:sp>
      <p:pic>
        <p:nvPicPr>
          <p:cNvPr id="516" name="Google Shape;5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05" y="1298950"/>
            <a:ext cx="3200295" cy="23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000" y="1602561"/>
            <a:ext cx="3444775" cy="13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000" y="3292025"/>
            <a:ext cx="3444775" cy="13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0938" y="1270671"/>
            <a:ext cx="2586075" cy="23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1923" y="3596873"/>
            <a:ext cx="3999824" cy="13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2"/>
          <p:cNvSpPr txBox="1"/>
          <p:nvPr/>
        </p:nvSpPr>
        <p:spPr>
          <a:xfrm>
            <a:off x="4572000" y="1270675"/>
            <a:ext cx="31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Sans augmentation d’images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42"/>
          <p:cNvSpPr txBox="1"/>
          <p:nvPr/>
        </p:nvSpPr>
        <p:spPr>
          <a:xfrm>
            <a:off x="4619375" y="2935825"/>
            <a:ext cx="25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Avec augmentation d’images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thical Dilemmas in Marketing by Slidesgo">
  <a:themeElements>
    <a:clrScheme name="Simple Light">
      <a:dk1>
        <a:srgbClr val="0D1E51"/>
      </a:dk1>
      <a:lt1>
        <a:srgbClr val="FFFFFF"/>
      </a:lt1>
      <a:dk2>
        <a:srgbClr val="2B47A4"/>
      </a:dk2>
      <a:lt2>
        <a:srgbClr val="E8ECFF"/>
      </a:lt2>
      <a:accent1>
        <a:srgbClr val="C5D9FF"/>
      </a:accent1>
      <a:accent2>
        <a:srgbClr val="6783E6"/>
      </a:accent2>
      <a:accent3>
        <a:srgbClr val="8BA5FF"/>
      </a:accent3>
      <a:accent4>
        <a:srgbClr val="D0D7F3"/>
      </a:accent4>
      <a:accent5>
        <a:srgbClr val="4D6BD6"/>
      </a:accent5>
      <a:accent6>
        <a:srgbClr val="ADBDF8"/>
      </a:accent6>
      <a:hlink>
        <a:srgbClr val="2B4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